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30" autoAdjust="0"/>
    <p:restoredTop sz="94660"/>
  </p:normalViewPr>
  <p:slideViewPr>
    <p:cSldViewPr snapToGrid="0">
      <p:cViewPr varScale="1">
        <p:scale>
          <a:sx n="83" d="100"/>
          <a:sy n="83" d="100"/>
        </p:scale>
        <p:origin x="114"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de-DE"/>
              <a:t>Mastertitelformat bearbeiten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D00F6510-12D6-4AB0-83E5-7BBC1653A449}" type="datetimeFigureOut">
              <a:rPr lang="de-DE" smtClean="0"/>
              <a:t>10.06.2022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362017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de-DE"/>
              <a:t>Mastertitelformat bearbeiten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00F6510-12D6-4AB0-83E5-7BBC1653A449}" type="datetimeFigureOut">
              <a:rPr lang="de-DE" smtClean="0"/>
              <a:t>10.06.2022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367301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00F6510-12D6-4AB0-83E5-7BBC1653A449}" type="datetimeFigureOut">
              <a:rPr lang="de-DE" smtClean="0"/>
              <a:t>10.06.2022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2822162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00F6510-12D6-4AB0-83E5-7BBC1653A449}" type="datetimeFigureOut">
              <a:rPr lang="de-DE" smtClean="0"/>
              <a:t>10.06.2022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88F6F68-68E5-4284-B590-7EAB943541C7}" type="slidenum">
              <a:rPr lang="de-DE" smtClean="0"/>
              <a:t>‹Nr.›</a:t>
            </a:fld>
            <a:endParaRPr lang="de-DE"/>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091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00F6510-12D6-4AB0-83E5-7BBC1653A449}" type="datetimeFigureOut">
              <a:rPr lang="de-DE" smtClean="0"/>
              <a:t>10.06.2022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86642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de-DE"/>
              <a:t>Mastertitelformat bearbeiten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D00F6510-12D6-4AB0-83E5-7BBC1653A449}" type="datetimeFigureOut">
              <a:rPr lang="de-DE" smtClean="0"/>
              <a:t>10.06.2022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1446406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de-DE"/>
              <a:t>Mastertitelformat bearbeiten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D00F6510-12D6-4AB0-83E5-7BBC1653A449}" type="datetimeFigureOut">
              <a:rPr lang="de-DE" smtClean="0"/>
              <a:t>10.06.2022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2142990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00F6510-12D6-4AB0-83E5-7BBC1653A449}" type="datetimeFigureOut">
              <a:rPr lang="de-DE" smtClean="0"/>
              <a:t>10.06.2022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415543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00F6510-12D6-4AB0-83E5-7BBC1653A449}" type="datetimeFigureOut">
              <a:rPr lang="de-DE" smtClean="0"/>
              <a:t>10.06.2022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218640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00F6510-12D6-4AB0-83E5-7BBC1653A449}" type="datetimeFigureOut">
              <a:rPr lang="de-DE" smtClean="0"/>
              <a:t>10.06.2022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64149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00F6510-12D6-4AB0-83E5-7BBC1653A449}" type="datetimeFigureOut">
              <a:rPr lang="de-DE" smtClean="0"/>
              <a:t>10.06.2022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183307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00F6510-12D6-4AB0-83E5-7BBC1653A449}" type="datetimeFigureOut">
              <a:rPr lang="de-DE" smtClean="0"/>
              <a:t>10.06.2022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123702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00F6510-12D6-4AB0-83E5-7BBC1653A449}" type="datetimeFigureOut">
              <a:rPr lang="de-DE" smtClean="0"/>
              <a:t>10.06.2022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48568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D00F6510-12D6-4AB0-83E5-7BBC1653A449}" type="datetimeFigureOut">
              <a:rPr lang="de-DE" smtClean="0"/>
              <a:t>10.06.2022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155831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F6510-12D6-4AB0-83E5-7BBC1653A449}" type="datetimeFigureOut">
              <a:rPr lang="de-DE" smtClean="0"/>
              <a:t>10.06.2022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90149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D00F6510-12D6-4AB0-83E5-7BBC1653A449}" type="datetimeFigureOut">
              <a:rPr lang="de-DE" smtClean="0"/>
              <a:t>10.06.2022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318809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D00F6510-12D6-4AB0-83E5-7BBC1653A449}" type="datetimeFigureOut">
              <a:rPr lang="de-DE" smtClean="0"/>
              <a:t>10.06.2022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88F6F68-68E5-4284-B590-7EAB943541C7}" type="slidenum">
              <a:rPr lang="de-DE" smtClean="0"/>
              <a:t>‹Nr.›</a:t>
            </a:fld>
            <a:endParaRPr lang="de-DE"/>
          </a:p>
        </p:txBody>
      </p:sp>
    </p:spTree>
    <p:extLst>
      <p:ext uri="{BB962C8B-B14F-4D97-AF65-F5344CB8AC3E}">
        <p14:creationId xmlns:p14="http://schemas.microsoft.com/office/powerpoint/2010/main" val="290801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00F6510-12D6-4AB0-83E5-7BBC1653A449}" type="datetimeFigureOut">
              <a:rPr lang="de-DE" smtClean="0"/>
              <a:t>10.06.2022</a:t>
            </a:fld>
            <a:endParaRPr lang="de-DE"/>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de-D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88F6F68-68E5-4284-B590-7EAB943541C7}" type="slidenum">
              <a:rPr lang="de-DE" smtClean="0"/>
              <a:t>‹Nr.›</a:t>
            </a:fld>
            <a:endParaRPr lang="de-DE"/>
          </a:p>
        </p:txBody>
      </p:sp>
    </p:spTree>
    <p:extLst>
      <p:ext uri="{BB962C8B-B14F-4D97-AF65-F5344CB8AC3E}">
        <p14:creationId xmlns:p14="http://schemas.microsoft.com/office/powerpoint/2010/main" val="2615448443"/>
      </p:ext>
    </p:extLst>
  </p:cSld>
  <p:clrMap bg1="dk1" tx1="lt1" bg2="dk2"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Modern_Gree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Eurosta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2F085AC-7780-40C5-BBF2-31A033F07256}"/>
              </a:ext>
            </a:extLst>
          </p:cNvPr>
          <p:cNvPicPr>
            <a:picLocks noChangeAspect="1"/>
          </p:cNvPicPr>
          <p:nvPr/>
        </p:nvPicPr>
        <p:blipFill>
          <a:blip r:embed="rId2"/>
          <a:stretch>
            <a:fillRect/>
          </a:stretch>
        </p:blipFill>
        <p:spPr>
          <a:xfrm>
            <a:off x="2914650" y="1846483"/>
            <a:ext cx="6362700" cy="4445000"/>
          </a:xfrm>
          <a:prstGeom prst="rect">
            <a:avLst/>
          </a:prstGeom>
        </p:spPr>
      </p:pic>
      <p:sp>
        <p:nvSpPr>
          <p:cNvPr id="5" name="Titel 4">
            <a:extLst>
              <a:ext uri="{FF2B5EF4-FFF2-40B4-BE49-F238E27FC236}">
                <a16:creationId xmlns:a16="http://schemas.microsoft.com/office/drawing/2014/main" id="{503B8D00-7915-4944-B9B5-AB400F343C45}"/>
              </a:ext>
            </a:extLst>
          </p:cNvPr>
          <p:cNvSpPr>
            <a:spLocks noGrp="1"/>
          </p:cNvSpPr>
          <p:nvPr>
            <p:ph type="title"/>
          </p:nvPr>
        </p:nvSpPr>
        <p:spPr>
          <a:xfrm>
            <a:off x="1249680" y="0"/>
            <a:ext cx="9692640" cy="1325562"/>
          </a:xfrm>
        </p:spPr>
        <p:txBody>
          <a:bodyPr>
            <a:normAutofit/>
          </a:bodyPr>
          <a:lstStyle/>
          <a:p>
            <a:r>
              <a:rPr lang="de-DE" sz="8000" dirty="0" err="1"/>
              <a:t>greece</a:t>
            </a:r>
            <a:endParaRPr lang="de-DE" sz="8000" dirty="0"/>
          </a:p>
        </p:txBody>
      </p:sp>
    </p:spTree>
    <p:extLst>
      <p:ext uri="{BB962C8B-B14F-4D97-AF65-F5344CB8AC3E}">
        <p14:creationId xmlns:p14="http://schemas.microsoft.com/office/powerpoint/2010/main" val="151393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A3429C5-9EB5-4200-841A-565686001D6B}"/>
              </a:ext>
            </a:extLst>
          </p:cNvPr>
          <p:cNvSpPr>
            <a:spLocks noGrp="1"/>
          </p:cNvSpPr>
          <p:nvPr>
            <p:ph type="ctrTitle"/>
          </p:nvPr>
        </p:nvSpPr>
        <p:spPr>
          <a:xfrm>
            <a:off x="1777463" y="-856434"/>
            <a:ext cx="8637073" cy="2541431"/>
          </a:xfrm>
        </p:spPr>
        <p:txBody>
          <a:bodyPr>
            <a:normAutofit/>
          </a:bodyPr>
          <a:lstStyle/>
          <a:p>
            <a:r>
              <a:rPr lang="de-DE" sz="8000" dirty="0"/>
              <a:t> Hautstadt </a:t>
            </a:r>
          </a:p>
        </p:txBody>
      </p:sp>
      <p:sp>
        <p:nvSpPr>
          <p:cNvPr id="6" name="Untertitel 5">
            <a:extLst>
              <a:ext uri="{FF2B5EF4-FFF2-40B4-BE49-F238E27FC236}">
                <a16:creationId xmlns:a16="http://schemas.microsoft.com/office/drawing/2014/main" id="{21CC9326-C9AB-468B-9D89-04D1DB264BF9}"/>
              </a:ext>
            </a:extLst>
          </p:cNvPr>
          <p:cNvSpPr>
            <a:spLocks noGrp="1"/>
          </p:cNvSpPr>
          <p:nvPr>
            <p:ph type="subTitle" idx="1"/>
          </p:nvPr>
        </p:nvSpPr>
        <p:spPr>
          <a:xfrm>
            <a:off x="1303415" y="2344754"/>
            <a:ext cx="9585168" cy="3868397"/>
          </a:xfrm>
        </p:spPr>
        <p:txBody>
          <a:bodyPr>
            <a:noAutofit/>
          </a:bodyPr>
          <a:lstStyle/>
          <a:p>
            <a:r>
              <a:rPr lang="de-DE" sz="2800" dirty="0">
                <a:solidFill>
                  <a:schemeClr val="tx1"/>
                </a:solidFill>
              </a:rPr>
              <a:t>ist die Hauptstadt von Griechenland. Mit einer Bevölkerung von fast 4 Millionen ist es die größte Stadt in Griechenland und die 7. größte in der Europäischen Union. Athen dominiert und ist die </a:t>
            </a:r>
            <a:r>
              <a:rPr lang="de-DE" sz="2800" dirty="0" err="1"/>
              <a:t>Stadt</a:t>
            </a:r>
            <a:r>
              <a:rPr lang="de-DE" sz="2800" dirty="0" err="1">
                <a:solidFill>
                  <a:schemeClr val="tx1"/>
                </a:solidFill>
              </a:rPr>
              <a:t>auptstadt</a:t>
            </a:r>
            <a:r>
              <a:rPr lang="de-DE" sz="2800" dirty="0">
                <a:solidFill>
                  <a:schemeClr val="tx1"/>
                </a:solidFill>
              </a:rPr>
              <a:t> der Region Attika und ist eine der ältesten Städte der Welt, mit einer aufgezeichneten Geschichte, die sich über 3.400 Jahre[5] erstreckt und ihre früheste menschliche Präsenz zwischen dem 11. und 7. Jahrtausend v. Chr. Begann. </a:t>
            </a:r>
          </a:p>
        </p:txBody>
      </p:sp>
    </p:spTree>
    <p:extLst>
      <p:ext uri="{BB962C8B-B14F-4D97-AF65-F5344CB8AC3E}">
        <p14:creationId xmlns:p14="http://schemas.microsoft.com/office/powerpoint/2010/main" val="186288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925E4-70FA-4BAA-90C3-9505BA2C06EE}"/>
              </a:ext>
            </a:extLst>
          </p:cNvPr>
          <p:cNvSpPr>
            <a:spLocks noGrp="1"/>
          </p:cNvSpPr>
          <p:nvPr>
            <p:ph type="title"/>
          </p:nvPr>
        </p:nvSpPr>
        <p:spPr/>
        <p:txBody>
          <a:bodyPr>
            <a:noAutofit/>
          </a:bodyPr>
          <a:lstStyle/>
          <a:p>
            <a:r>
              <a:rPr lang="de-DE" sz="8000" dirty="0"/>
              <a:t>Sprache </a:t>
            </a:r>
          </a:p>
        </p:txBody>
      </p:sp>
      <p:sp>
        <p:nvSpPr>
          <p:cNvPr id="3" name="Inhaltsplatzhalter 2">
            <a:extLst>
              <a:ext uri="{FF2B5EF4-FFF2-40B4-BE49-F238E27FC236}">
                <a16:creationId xmlns:a16="http://schemas.microsoft.com/office/drawing/2014/main" id="{2190593F-2B39-41B2-ACCF-D73FFB5BA0D0}"/>
              </a:ext>
            </a:extLst>
          </p:cNvPr>
          <p:cNvSpPr>
            <a:spLocks noGrp="1"/>
          </p:cNvSpPr>
          <p:nvPr>
            <p:ph idx="1"/>
          </p:nvPr>
        </p:nvSpPr>
        <p:spPr>
          <a:xfrm>
            <a:off x="913795" y="2189649"/>
            <a:ext cx="10353762" cy="4058751"/>
          </a:xfrm>
        </p:spPr>
        <p:txBody>
          <a:bodyPr>
            <a:normAutofit/>
          </a:bodyPr>
          <a:lstStyle/>
          <a:p>
            <a:pPr marL="36900" indent="0">
              <a:buNone/>
            </a:pPr>
            <a:r>
              <a:rPr lang="de-DE" sz="2800" b="1" dirty="0">
                <a:effectLst/>
              </a:rPr>
              <a:t>Greek</a:t>
            </a:r>
            <a:r>
              <a:rPr lang="de-DE" sz="2800" dirty="0">
                <a:effectLst/>
              </a:rPr>
              <a:t> (</a:t>
            </a:r>
            <a:r>
              <a:rPr lang="de-DE" sz="2800" dirty="0">
                <a:effectLst/>
                <a:hlinkClick r:id="rId2" tooltip="Modern Greek"/>
              </a:rPr>
              <a:t>Modern Greek</a:t>
            </a:r>
            <a:r>
              <a:rPr lang="de-DE" sz="2800" dirty="0">
                <a:effectLst/>
              </a:rPr>
              <a:t>) </a:t>
            </a:r>
            <a:r>
              <a:rPr lang="el-GR" sz="2800" dirty="0">
                <a:effectLst/>
              </a:rPr>
              <a:t>Ελληνικά</a:t>
            </a:r>
            <a:r>
              <a:rPr lang="de-DE" sz="2800" dirty="0">
                <a:effectLst/>
              </a:rPr>
              <a:t> ist ein unabhängiger Zweig der indoeuropäischen Sprachfamilie, der in Griechenland, Zypern, Südalbanien und anderen Regionen des Balkans, der Schwarzmeerküste, Kleinasiens und des östlichen Mittelmeers beheimatet ist. Es hat die längste dokumentierte Geschichte aller indoeuropäischen Sprachen und umfasst mindestens 3.400 Jahre schriftliche Aufzeichnungen. Sein Schriftsystem ist das griechische Alphabet, das seit etwa 2.800 Jahren verwendet wird.</a:t>
            </a:r>
            <a:endParaRPr lang="de-DE" sz="2800" dirty="0"/>
          </a:p>
        </p:txBody>
      </p:sp>
    </p:spTree>
    <p:extLst>
      <p:ext uri="{BB962C8B-B14F-4D97-AF65-F5344CB8AC3E}">
        <p14:creationId xmlns:p14="http://schemas.microsoft.com/office/powerpoint/2010/main" val="377323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8DB75-4929-4D91-AA4E-1FE99AD0D9F3}"/>
              </a:ext>
            </a:extLst>
          </p:cNvPr>
          <p:cNvSpPr>
            <a:spLocks noGrp="1"/>
          </p:cNvSpPr>
          <p:nvPr>
            <p:ph type="title"/>
          </p:nvPr>
        </p:nvSpPr>
        <p:spPr>
          <a:xfrm>
            <a:off x="913795" y="96350"/>
            <a:ext cx="10353762" cy="970450"/>
          </a:xfrm>
        </p:spPr>
        <p:txBody>
          <a:bodyPr>
            <a:noAutofit/>
          </a:bodyPr>
          <a:lstStyle/>
          <a:p>
            <a:r>
              <a:rPr lang="de-DE" sz="8000" dirty="0"/>
              <a:t>Größe/Fläche</a:t>
            </a:r>
          </a:p>
        </p:txBody>
      </p:sp>
      <p:sp>
        <p:nvSpPr>
          <p:cNvPr id="3" name="Inhaltsplatzhalter 2">
            <a:extLst>
              <a:ext uri="{FF2B5EF4-FFF2-40B4-BE49-F238E27FC236}">
                <a16:creationId xmlns:a16="http://schemas.microsoft.com/office/drawing/2014/main" id="{0138A9DA-34E9-4322-A61B-854A2CB787A6}"/>
              </a:ext>
            </a:extLst>
          </p:cNvPr>
          <p:cNvSpPr>
            <a:spLocks noGrp="1"/>
          </p:cNvSpPr>
          <p:nvPr>
            <p:ph idx="1"/>
          </p:nvPr>
        </p:nvSpPr>
        <p:spPr/>
        <p:txBody>
          <a:bodyPr>
            <a:normAutofit/>
          </a:bodyPr>
          <a:lstStyle/>
          <a:p>
            <a:pPr marL="36900" indent="0">
              <a:buNone/>
            </a:pPr>
            <a:r>
              <a:rPr lang="en-US" sz="2800" dirty="0">
                <a:effectLst/>
              </a:rPr>
              <a:t>Greece is the southernmost country in the Balkan Peninsula, with a total area of 131,940  (50,942  km about a fifth of the area is composed of more than 1,400 islands in the Ionian and Aegean seas. Comparatively, the area occupied by Greece is slightly smaller...</a:t>
            </a:r>
          </a:p>
          <a:p>
            <a:pPr marL="36900" indent="0">
              <a:buNone/>
            </a:pPr>
            <a:br>
              <a:rPr lang="en-US" dirty="0">
                <a:effectLst/>
              </a:rPr>
            </a:br>
            <a:endParaRPr lang="de-DE" dirty="0"/>
          </a:p>
        </p:txBody>
      </p:sp>
    </p:spTree>
    <p:extLst>
      <p:ext uri="{BB962C8B-B14F-4D97-AF65-F5344CB8AC3E}">
        <p14:creationId xmlns:p14="http://schemas.microsoft.com/office/powerpoint/2010/main" val="36901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11CAE-ED73-4434-8A31-08BD9AAFA041}"/>
              </a:ext>
            </a:extLst>
          </p:cNvPr>
          <p:cNvSpPr>
            <a:spLocks noGrp="1"/>
          </p:cNvSpPr>
          <p:nvPr>
            <p:ph type="title"/>
          </p:nvPr>
        </p:nvSpPr>
        <p:spPr/>
        <p:txBody>
          <a:bodyPr>
            <a:noAutofit/>
          </a:bodyPr>
          <a:lstStyle/>
          <a:p>
            <a:r>
              <a:rPr lang="de-DE" sz="8000" dirty="0"/>
              <a:t>Einwohner</a:t>
            </a:r>
          </a:p>
        </p:txBody>
      </p:sp>
      <p:sp>
        <p:nvSpPr>
          <p:cNvPr id="3" name="Inhaltsplatzhalter 2">
            <a:extLst>
              <a:ext uri="{FF2B5EF4-FFF2-40B4-BE49-F238E27FC236}">
                <a16:creationId xmlns:a16="http://schemas.microsoft.com/office/drawing/2014/main" id="{08A0D408-727E-493C-A335-92D12D760597}"/>
              </a:ext>
            </a:extLst>
          </p:cNvPr>
          <p:cNvSpPr>
            <a:spLocks noGrp="1"/>
          </p:cNvSpPr>
          <p:nvPr>
            <p:ph idx="1"/>
          </p:nvPr>
        </p:nvSpPr>
        <p:spPr/>
        <p:txBody>
          <a:bodyPr>
            <a:normAutofit/>
          </a:bodyPr>
          <a:lstStyle/>
          <a:p>
            <a:r>
              <a:rPr lang="en-US" sz="2800" dirty="0">
                <a:effectLst/>
              </a:rPr>
              <a:t>According to the 2001 census the population of Greece was 10,964,020. </a:t>
            </a:r>
            <a:r>
              <a:rPr lang="en-US" sz="2800" dirty="0">
                <a:effectLst/>
                <a:hlinkClick r:id="rId2" tooltip="Eurostat"/>
              </a:rPr>
              <a:t>Eurostat</a:t>
            </a:r>
            <a:r>
              <a:rPr lang="en-US" sz="2800" dirty="0">
                <a:effectLst/>
              </a:rPr>
              <a:t> estimations as of January 2008 gave the number of 11,214,992 inhabitants in the Greek peninsula. According to the official 2011 census, which used sophisticated methodology, the population of Greece was 10,816,286.</a:t>
            </a:r>
            <a:endParaRPr lang="de-DE" sz="2800" dirty="0"/>
          </a:p>
        </p:txBody>
      </p:sp>
    </p:spTree>
    <p:extLst>
      <p:ext uri="{BB962C8B-B14F-4D97-AF65-F5344CB8AC3E}">
        <p14:creationId xmlns:p14="http://schemas.microsoft.com/office/powerpoint/2010/main" val="41652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E1341-40A0-4B10-A1D5-2680B3A62579}"/>
              </a:ext>
            </a:extLst>
          </p:cNvPr>
          <p:cNvSpPr>
            <a:spLocks noGrp="1"/>
          </p:cNvSpPr>
          <p:nvPr>
            <p:ph type="title"/>
          </p:nvPr>
        </p:nvSpPr>
        <p:spPr/>
        <p:txBody>
          <a:bodyPr>
            <a:noAutofit/>
          </a:bodyPr>
          <a:lstStyle/>
          <a:p>
            <a:r>
              <a:rPr lang="de-DE" sz="8000" dirty="0"/>
              <a:t>Nachbarländer</a:t>
            </a:r>
          </a:p>
        </p:txBody>
      </p:sp>
      <p:sp>
        <p:nvSpPr>
          <p:cNvPr id="3" name="Inhaltsplatzhalter 2">
            <a:extLst>
              <a:ext uri="{FF2B5EF4-FFF2-40B4-BE49-F238E27FC236}">
                <a16:creationId xmlns:a16="http://schemas.microsoft.com/office/drawing/2014/main" id="{1C6863D2-8708-49F2-91FD-77E81C1F44F0}"/>
              </a:ext>
            </a:extLst>
          </p:cNvPr>
          <p:cNvSpPr>
            <a:spLocks noGrp="1"/>
          </p:cNvSpPr>
          <p:nvPr>
            <p:ph idx="1"/>
          </p:nvPr>
        </p:nvSpPr>
        <p:spPr/>
        <p:txBody>
          <a:bodyPr>
            <a:normAutofit/>
          </a:bodyPr>
          <a:lstStyle/>
          <a:p>
            <a:r>
              <a:rPr lang="de-DE" sz="2800" dirty="0">
                <a:effectLst/>
              </a:rPr>
              <a:t>Bulgarien </a:t>
            </a:r>
          </a:p>
          <a:p>
            <a:r>
              <a:rPr lang="de-DE" sz="2800" dirty="0">
                <a:effectLst/>
              </a:rPr>
              <a:t>Mazedonien </a:t>
            </a:r>
          </a:p>
          <a:p>
            <a:r>
              <a:rPr lang="de-DE" sz="2800" dirty="0">
                <a:effectLst/>
              </a:rPr>
              <a:t>Albanien </a:t>
            </a:r>
          </a:p>
          <a:p>
            <a:r>
              <a:rPr lang="de-DE" sz="2800" dirty="0">
                <a:effectLst/>
              </a:rPr>
              <a:t>Türkei</a:t>
            </a:r>
            <a:endParaRPr lang="de-DE" sz="2800" dirty="0"/>
          </a:p>
        </p:txBody>
      </p:sp>
    </p:spTree>
    <p:extLst>
      <p:ext uri="{BB962C8B-B14F-4D97-AF65-F5344CB8AC3E}">
        <p14:creationId xmlns:p14="http://schemas.microsoft.com/office/powerpoint/2010/main" val="143477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ECC09-E395-4AAE-A788-DC474CDB0C68}"/>
              </a:ext>
            </a:extLst>
          </p:cNvPr>
          <p:cNvSpPr>
            <a:spLocks noGrp="1"/>
          </p:cNvSpPr>
          <p:nvPr>
            <p:ph type="title"/>
          </p:nvPr>
        </p:nvSpPr>
        <p:spPr/>
        <p:txBody>
          <a:bodyPr>
            <a:noAutofit/>
          </a:bodyPr>
          <a:lstStyle/>
          <a:p>
            <a:r>
              <a:rPr lang="de-DE" sz="8000" dirty="0"/>
              <a:t>Kennzeichen</a:t>
            </a:r>
          </a:p>
        </p:txBody>
      </p:sp>
      <p:sp>
        <p:nvSpPr>
          <p:cNvPr id="3" name="Inhaltsplatzhalter 2">
            <a:extLst>
              <a:ext uri="{FF2B5EF4-FFF2-40B4-BE49-F238E27FC236}">
                <a16:creationId xmlns:a16="http://schemas.microsoft.com/office/drawing/2014/main" id="{85C72F1B-51AA-4F2F-8DA0-8AB960A73451}"/>
              </a:ext>
            </a:extLst>
          </p:cNvPr>
          <p:cNvSpPr>
            <a:spLocks noGrp="1"/>
          </p:cNvSpPr>
          <p:nvPr>
            <p:ph idx="1"/>
          </p:nvPr>
        </p:nvSpPr>
        <p:spPr>
          <a:xfrm>
            <a:off x="4348686" y="2866768"/>
            <a:ext cx="4271058" cy="2121920"/>
          </a:xfrm>
        </p:spPr>
        <p:txBody>
          <a:bodyPr>
            <a:normAutofit/>
          </a:bodyPr>
          <a:lstStyle/>
          <a:p>
            <a:r>
              <a:rPr lang="de-DE" sz="7200" dirty="0"/>
              <a:t>GR</a:t>
            </a:r>
          </a:p>
        </p:txBody>
      </p:sp>
    </p:spTree>
    <p:extLst>
      <p:ext uri="{BB962C8B-B14F-4D97-AF65-F5344CB8AC3E}">
        <p14:creationId xmlns:p14="http://schemas.microsoft.com/office/powerpoint/2010/main" val="226038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21DC2-D671-46DF-9E6A-C74B1883B171}"/>
              </a:ext>
            </a:extLst>
          </p:cNvPr>
          <p:cNvSpPr>
            <a:spLocks noGrp="1"/>
          </p:cNvSpPr>
          <p:nvPr>
            <p:ph type="title"/>
          </p:nvPr>
        </p:nvSpPr>
        <p:spPr/>
        <p:txBody>
          <a:bodyPr>
            <a:noAutofit/>
          </a:bodyPr>
          <a:lstStyle/>
          <a:p>
            <a:r>
              <a:rPr lang="de-DE" sz="8000" dirty="0"/>
              <a:t>Nationalfeiertag</a:t>
            </a:r>
          </a:p>
        </p:txBody>
      </p:sp>
      <p:sp>
        <p:nvSpPr>
          <p:cNvPr id="3" name="Inhaltsplatzhalter 2">
            <a:extLst>
              <a:ext uri="{FF2B5EF4-FFF2-40B4-BE49-F238E27FC236}">
                <a16:creationId xmlns:a16="http://schemas.microsoft.com/office/drawing/2014/main" id="{59514FDC-AA54-4ECF-A0B8-D37608567D92}"/>
              </a:ext>
            </a:extLst>
          </p:cNvPr>
          <p:cNvSpPr>
            <a:spLocks noGrp="1"/>
          </p:cNvSpPr>
          <p:nvPr>
            <p:ph idx="1"/>
          </p:nvPr>
        </p:nvSpPr>
        <p:spPr>
          <a:xfrm>
            <a:off x="913795" y="1732451"/>
            <a:ext cx="10353762" cy="1219094"/>
          </a:xfrm>
        </p:spPr>
        <p:txBody>
          <a:bodyPr>
            <a:normAutofit/>
          </a:bodyPr>
          <a:lstStyle/>
          <a:p>
            <a:r>
              <a:rPr lang="de-DE" sz="2800" dirty="0"/>
              <a:t>Leere Halterungen Die Fünf-Fünf grauer Freitag </a:t>
            </a:r>
            <a:r>
              <a:rPr lang="de-DE" sz="2800" dirty="0" err="1"/>
              <a:t>Estermontai</a:t>
            </a:r>
            <a:r>
              <a:rPr lang="de-DE" sz="2800" dirty="0"/>
              <a:t> seetüchtig </a:t>
            </a:r>
            <a:r>
              <a:rPr lang="de-DE" sz="2800" dirty="0" err="1"/>
              <a:t>Uit</a:t>
            </a:r>
            <a:r>
              <a:rPr lang="de-DE" sz="2800" dirty="0"/>
              <a:t> </a:t>
            </a:r>
            <a:r>
              <a:rPr lang="de-DE" sz="2800" dirty="0" err="1"/>
              <a:t>Montay</a:t>
            </a:r>
            <a:r>
              <a:rPr lang="de-DE" sz="2800" dirty="0"/>
              <a:t> </a:t>
            </a:r>
            <a:r>
              <a:rPr lang="de-DE" sz="2800" dirty="0" err="1"/>
              <a:t>asympia</a:t>
            </a:r>
            <a:r>
              <a:rPr lang="de-DE" sz="2800"/>
              <a:t> die </a:t>
            </a:r>
            <a:endParaRPr lang="de-DE" sz="2800" dirty="0"/>
          </a:p>
        </p:txBody>
      </p:sp>
    </p:spTree>
    <p:extLst>
      <p:ext uri="{BB962C8B-B14F-4D97-AF65-F5344CB8AC3E}">
        <p14:creationId xmlns:p14="http://schemas.microsoft.com/office/powerpoint/2010/main" val="1236452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iefer">
  <a:themeElements>
    <a:clrScheme name="Schiefer">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chie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hie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TM04033929[[fn=Schiefer]]</Template>
  <TotalTime>0</TotalTime>
  <Words>282</Words>
  <Application>Microsoft Office PowerPoint</Application>
  <PresentationFormat>Breitbild</PresentationFormat>
  <Paragraphs>19</Paragraphs>
  <Slides>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Calisto MT</vt:lpstr>
      <vt:lpstr>Trebuchet MS</vt:lpstr>
      <vt:lpstr>Wingdings 2</vt:lpstr>
      <vt:lpstr>Schiefer</vt:lpstr>
      <vt:lpstr>greece</vt:lpstr>
      <vt:lpstr> Hautstadt </vt:lpstr>
      <vt:lpstr>Sprache </vt:lpstr>
      <vt:lpstr>Größe/Fläche</vt:lpstr>
      <vt:lpstr>Einwohner</vt:lpstr>
      <vt:lpstr>Nachbarländer</vt:lpstr>
      <vt:lpstr>Kennzeichen</vt:lpstr>
      <vt:lpstr>Nationalfeiertag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greece</dc:title>
  <dc:creator>Angelos Kolev</dc:creator>
  <cp:lastModifiedBy>Angelos Kolev</cp:lastModifiedBy>
  <cp:revision>9</cp:revision>
  <dcterms:created xsi:type="dcterms:W3CDTF">2022-06-10T08:47:03Z</dcterms:created>
  <dcterms:modified xsi:type="dcterms:W3CDTF">2022-06-10T10:36:17Z</dcterms:modified>
</cp:coreProperties>
</file>